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60" r:id="rId6"/>
    <p:sldId id="296" r:id="rId7"/>
    <p:sldId id="298" r:id="rId8"/>
    <p:sldId id="266" r:id="rId9"/>
    <p:sldId id="267" r:id="rId10"/>
    <p:sldId id="268" r:id="rId11"/>
    <p:sldId id="269" r:id="rId12"/>
    <p:sldId id="270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57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27" autoAdjust="0"/>
  </p:normalViewPr>
  <p:slideViewPr>
    <p:cSldViewPr snapToGrid="0" snapToObjects="1">
      <p:cViewPr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B033-3E1C-A04C-8898-145005729035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3BF9-914E-F94D-8928-916B0CC7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anatomy/circulatory/heart/heart_dissection.html" TargetMode="External"/><Relationship Id="rId2" Type="http://schemas.openxmlformats.org/officeDocument/2006/relationships/hyperlink" Target="http://www.biologyjunction.com/sheep_heart_dissection_lab_repo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metrainingtools.com/a/heart-dissection-projec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anasinc.com/webcontent/animations/content/human_hear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Dual Circuit System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24827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Pulmonary Circuit – Heart to the Lungs and Back to the heart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To pick up oxygen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Systemic Circuit – Carries oxygen to the body </a:t>
            </a:r>
          </a:p>
        </p:txBody>
      </p:sp>
      <p:pic>
        <p:nvPicPr>
          <p:cNvPr id="40964" name="Picture 4" descr="230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53000" r="23004" b="3999"/>
          <a:stretch>
            <a:fillRect/>
          </a:stretch>
        </p:blipFill>
        <p:spPr bwMode="auto">
          <a:xfrm>
            <a:off x="5621338" y="762000"/>
            <a:ext cx="35226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971675"/>
            <a:ext cx="30083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3399FF"/>
                </a:solidFill>
              </a:rPr>
              <a:t>Right Atrium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3399FF"/>
                </a:solidFill>
              </a:rPr>
              <a:t>Right Ventricle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 Lungs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Left Atrium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Left Ventricle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 </a:t>
            </a:r>
            <a:r>
              <a:rPr lang="en-US" altLang="en-US" b="1" smtClean="0"/>
              <a:t>To Body</a:t>
            </a:r>
          </a:p>
        </p:txBody>
      </p:sp>
      <p:pic>
        <p:nvPicPr>
          <p:cNvPr id="41988" name="Picture 4" descr="23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2" name="Picture 4" descr="he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63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842963" y="488950"/>
            <a:ext cx="2033587" cy="708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752475" y="1878013"/>
            <a:ext cx="2033588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6126163" y="0"/>
            <a:ext cx="2033587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6899275" y="1273175"/>
            <a:ext cx="2033588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6716713" y="2398713"/>
            <a:ext cx="2033587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7110413" y="3074988"/>
            <a:ext cx="2033587" cy="741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6915150" y="4398963"/>
            <a:ext cx="2033588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7110413" y="5148263"/>
            <a:ext cx="2033587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319088" y="5567363"/>
            <a:ext cx="2033587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406400" y="4684713"/>
            <a:ext cx="2033588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234950" y="4041775"/>
            <a:ext cx="2033588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1557338" y="6342063"/>
            <a:ext cx="2033587" cy="51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4610100" y="5716588"/>
            <a:ext cx="2033588" cy="784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5553075" y="5110163"/>
            <a:ext cx="14288" cy="606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 flipV="1">
            <a:off x="6213475" y="5338763"/>
            <a:ext cx="573088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0" name="Rectangle 20"/>
          <p:cNvSpPr>
            <a:spLocks noChangeArrowheads="1"/>
          </p:cNvSpPr>
          <p:nvPr/>
        </p:nvSpPr>
        <p:spPr bwMode="auto">
          <a:xfrm>
            <a:off x="0" y="2889250"/>
            <a:ext cx="2033588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29" name="Rectangle 30"/>
          <p:cNvSpPr>
            <a:spLocks noChangeArrowheads="1"/>
          </p:cNvSpPr>
          <p:nvPr/>
        </p:nvSpPr>
        <p:spPr bwMode="auto">
          <a:xfrm>
            <a:off x="6769100" y="5692775"/>
            <a:ext cx="2033588" cy="51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20191" name="Text Box 31"/>
          <p:cNvSpPr txBox="1">
            <a:spLocks noChangeArrowheads="1"/>
          </p:cNvSpPr>
          <p:nvPr/>
        </p:nvSpPr>
        <p:spPr bwMode="auto">
          <a:xfrm>
            <a:off x="4805363" y="5718175"/>
            <a:ext cx="177958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2"/>
                </a:solidFill>
                <a:latin typeface="Times New Roman" pitchFamily="18" charset="0"/>
              </a:rPr>
              <a:t>Interventricular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2"/>
                </a:solidFill>
                <a:latin typeface="Times New Roman" pitchFamily="18" charset="0"/>
              </a:rPr>
              <a:t>Septum</a:t>
            </a:r>
          </a:p>
        </p:txBody>
      </p:sp>
      <p:sp>
        <p:nvSpPr>
          <p:cNvPr id="220192" name="Text Box 32"/>
          <p:cNvSpPr txBox="1">
            <a:spLocks noChangeArrowheads="1"/>
          </p:cNvSpPr>
          <p:nvPr/>
        </p:nvSpPr>
        <p:spPr bwMode="auto">
          <a:xfrm>
            <a:off x="6842125" y="5765800"/>
            <a:ext cx="1901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2"/>
                </a:solidFill>
                <a:latin typeface="Times New Roman" pitchFamily="18" charset="0"/>
              </a:rPr>
              <a:t>Chordae tendineae</a:t>
            </a:r>
          </a:p>
        </p:txBody>
      </p:sp>
    </p:spTree>
    <p:extLst>
      <p:ext uri="{BB962C8B-B14F-4D97-AF65-F5344CB8AC3E}">
        <p14:creationId xmlns:p14="http://schemas.microsoft.com/office/powerpoint/2010/main" val="38713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6" grpId="0" animBg="1"/>
      <p:bldP spid="220167" grpId="0" animBg="1"/>
      <p:bldP spid="220168" grpId="0" animBg="1"/>
      <p:bldP spid="220169" grpId="0" animBg="1"/>
      <p:bldP spid="220170" grpId="0" animBg="1"/>
      <p:bldP spid="220171" grpId="0" animBg="1"/>
      <p:bldP spid="220172" grpId="0" animBg="1"/>
      <p:bldP spid="220173" grpId="0" animBg="1"/>
      <p:bldP spid="220174" grpId="0" animBg="1"/>
      <p:bldP spid="220175" grpId="0" animBg="1"/>
      <p:bldP spid="220176" grpId="0" animBg="1"/>
      <p:bldP spid="220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Heart Cycle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941513"/>
            <a:ext cx="4114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tx2"/>
                </a:solidFill>
              </a:rPr>
              <a:t>Diastole – Heart is relaxed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tx2"/>
                </a:solidFill>
              </a:rPr>
              <a:t>Blood fills the heart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Systole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Atria contract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Ventricles contract</a:t>
            </a:r>
          </a:p>
        </p:txBody>
      </p:sp>
      <p:pic>
        <p:nvPicPr>
          <p:cNvPr id="59396" name="Picture 4" descr="2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7132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Pacemaker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208963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Sinoatrial (SA) node – starts the systolic cycle by contracting the atria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60420" name="Picture 4" descr="2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5080" r="65938" b="37166"/>
          <a:stretch>
            <a:fillRect/>
          </a:stretch>
        </p:blipFill>
        <p:spPr bwMode="auto">
          <a:xfrm>
            <a:off x="381000" y="11430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57200" y="51054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altLang="en-US" sz="3200"/>
              <a:t>Atrioventricular (AV) node – signals the contraction of the ventricles</a:t>
            </a:r>
          </a:p>
        </p:txBody>
      </p:sp>
      <p:pic>
        <p:nvPicPr>
          <p:cNvPr id="91142" name="Picture 6" descr="2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 t="5080" r="46249" b="37166"/>
          <a:stretch>
            <a:fillRect/>
          </a:stretch>
        </p:blipFill>
        <p:spPr bwMode="auto">
          <a:xfrm>
            <a:off x="955675" y="1127125"/>
            <a:ext cx="1876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2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5080" r="24689" b="37166"/>
          <a:stretch>
            <a:fillRect/>
          </a:stretch>
        </p:blipFill>
        <p:spPr bwMode="auto">
          <a:xfrm>
            <a:off x="1041400" y="1128713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2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4" t="5080" r="2188" b="37166"/>
          <a:stretch>
            <a:fillRect/>
          </a:stretch>
        </p:blipFill>
        <p:spPr bwMode="auto">
          <a:xfrm>
            <a:off x="1041400" y="11430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Heart Attack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3100" y="1981200"/>
            <a:ext cx="42037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A coronary artery is blocked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The tissue fed by that artery runs out of oxygen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The tissue dies if blood flow isn’t restored</a:t>
            </a:r>
          </a:p>
        </p:txBody>
      </p:sp>
      <p:pic>
        <p:nvPicPr>
          <p:cNvPr id="61444" name="Picture 4" descr="23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4191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Atherosclerosis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40067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Arteries become clogged with plaque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Plaque – white substance that fills the arteries and clogs</a:t>
            </a:r>
          </a:p>
        </p:txBody>
      </p:sp>
      <p:pic>
        <p:nvPicPr>
          <p:cNvPr id="62468" name="Picture 4" descr="atheroscle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284913" y="2667000"/>
            <a:ext cx="2859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latin typeface="Times New Roman" pitchFamily="18" charset="0"/>
              </a:rPr>
              <a:t>http://server.activeweb.pl/images/atherosclerosis.jpg</a:t>
            </a:r>
          </a:p>
        </p:txBody>
      </p:sp>
    </p:spTree>
    <p:extLst>
      <p:ext uri="{BB962C8B-B14F-4D97-AF65-F5344CB8AC3E}">
        <p14:creationId xmlns:p14="http://schemas.microsoft.com/office/powerpoint/2010/main" val="11042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Blood Pressure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Systolic Pressure – pressure during the heart contraction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Diastolic Pressure – Pressure when heart is relaxed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  <a:r>
              <a:rPr lang="en-US" altLang="en-US" u="sng" smtClean="0"/>
              <a:t>Systolic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Diastolic</a:t>
            </a:r>
          </a:p>
        </p:txBody>
      </p:sp>
      <p:pic>
        <p:nvPicPr>
          <p:cNvPr id="63492" name="Picture 4" descr="2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 b="16481"/>
          <a:stretch>
            <a:fillRect/>
          </a:stretch>
        </p:blipFill>
        <p:spPr bwMode="auto">
          <a:xfrm>
            <a:off x="2895600" y="4046538"/>
            <a:ext cx="62484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Hypertension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Normal Blood Pressure 120/80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High Blood Pressure 140/90 or higher</a:t>
            </a:r>
          </a:p>
        </p:txBody>
      </p:sp>
    </p:spTree>
    <p:extLst>
      <p:ext uri="{BB962C8B-B14F-4D97-AF65-F5344CB8AC3E}">
        <p14:creationId xmlns:p14="http://schemas.microsoft.com/office/powerpoint/2010/main" val="526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685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Blood Flow in the Veins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2089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Pressure is high in the arteries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Very low in the capillaries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There is little pressure to push the blood back to the heart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Veins have valves to prevent backward 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Muscle contractions push blood toward heart</a:t>
            </a:r>
          </a:p>
        </p:txBody>
      </p:sp>
      <p:pic>
        <p:nvPicPr>
          <p:cNvPr id="65540" name="Picture 4" descr="2309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6EC"/>
              </a:clrFrom>
              <a:clrTo>
                <a:srgbClr val="E6F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3689"/>
          <a:stretch>
            <a:fillRect/>
          </a:stretch>
        </p:blipFill>
        <p:spPr bwMode="auto">
          <a:xfrm>
            <a:off x="7232650" y="0"/>
            <a:ext cx="165893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Symmetry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Radial:  similar parts branch out in all directions from the central line</a:t>
            </a:r>
          </a:p>
          <a:p>
            <a:pPr marL="400050" lvl="1" indent="0">
              <a:buNone/>
            </a:pPr>
            <a:r>
              <a:rPr lang="en-US" dirty="0" smtClean="0"/>
              <a:t>Ex: sea anemones, jelly fish, hydra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Dorsal:  Top (shark fin)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Ventral:  Bottom (belly)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Anterior: “head”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Posterior: “tail”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 of the blood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620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Capillaries have sphincters of smooth muscle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These control the blood flow in the capillaries</a:t>
            </a:r>
          </a:p>
        </p:txBody>
      </p:sp>
      <p:pic>
        <p:nvPicPr>
          <p:cNvPr id="66564" name="Picture 4" descr="23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992" r="3438" b="10942"/>
          <a:stretch>
            <a:fillRect/>
          </a:stretch>
        </p:blipFill>
        <p:spPr bwMode="auto">
          <a:xfrm>
            <a:off x="381000" y="3086100"/>
            <a:ext cx="838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2438400" y="3124200"/>
            <a:ext cx="4724400" cy="3352800"/>
            <a:chOff x="3216" y="2310"/>
            <a:chExt cx="2544" cy="1770"/>
          </a:xfrm>
        </p:grpSpPr>
        <p:pic>
          <p:nvPicPr>
            <p:cNvPr id="66566" name="Picture 6" descr="blush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2" t="70872" r="32091"/>
            <a:stretch>
              <a:fillRect/>
            </a:stretch>
          </p:blipFill>
          <p:spPr bwMode="auto">
            <a:xfrm>
              <a:off x="3216" y="2310"/>
              <a:ext cx="2544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3312" y="3888"/>
              <a:ext cx="192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itchFamily="18" charset="0"/>
                </a:rPr>
                <a:t>http://www.highgatehospital.co.uk/images/blushing.jpg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5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Blood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55% Plasma – liquid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	Water, Salts, Proteins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45% cellular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	Red Blood Cells – Oxygen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	White Blood Cells – Immune system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	Platelets - Clotting</a:t>
            </a:r>
          </a:p>
        </p:txBody>
      </p:sp>
    </p:spTree>
    <p:extLst>
      <p:ext uri="{BB962C8B-B14F-4D97-AF65-F5344CB8AC3E}">
        <p14:creationId xmlns:p14="http://schemas.microsoft.com/office/powerpoint/2010/main" val="28722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 Blood Cells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2538"/>
            <a:ext cx="8229600" cy="33448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Erythrocytes – “ red cells”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Lose nucleus when mature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more surface area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Carry Oxygen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Hemoglobin 5-6 million/ mm</a:t>
            </a:r>
            <a:r>
              <a:rPr lang="en-US" altLang="en-US" baseline="30000" smtClean="0"/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Anemia – low red blood cells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68612" name="Picture 4" descr="erythr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486400" y="2514600"/>
            <a:ext cx="365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itchFamily="18" charset="0"/>
              </a:rPr>
              <a:t>http://www.jdaross.mcmail.com/images/erythrocytes.jpg</a:t>
            </a:r>
          </a:p>
        </p:txBody>
      </p:sp>
    </p:spTree>
    <p:extLst>
      <p:ext uri="{BB962C8B-B14F-4D97-AF65-F5344CB8AC3E}">
        <p14:creationId xmlns:p14="http://schemas.microsoft.com/office/powerpoint/2010/main" val="1423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http://www.biologyjunction.com/sheep_heart_dissection_lab_repor.htm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www.biologycorner.com/anatomy/circulatory/heart/heart_dissection.html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www.hometrainingtools.com/a/heart-dissection-project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 #</a:t>
            </a:r>
            <a:r>
              <a:rPr lang="en-US" dirty="0" smtClean="0"/>
              <a:t>61 (heart </a:t>
            </a:r>
            <a:r>
              <a:rPr lang="en-US" smtClean="0"/>
              <a:t>bypass surgery)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Bilateral Symmetry: similar halves on either side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Cephalization:  concentration of sensory and brain structures in anterior end </a:t>
            </a:r>
          </a:p>
          <a:p>
            <a:pPr marL="1314450" lvl="2" indent="-514350"/>
            <a:r>
              <a:rPr lang="en-US" dirty="0" smtClean="0"/>
              <a:t>Usually bilateral animals</a:t>
            </a:r>
          </a:p>
          <a:p>
            <a:pPr marL="1314450" lvl="2" indent="-514350"/>
            <a:r>
              <a:rPr lang="en-US" dirty="0" smtClean="0"/>
              <a:t>Leads </a:t>
            </a:r>
            <a:r>
              <a:rPr lang="en-US" smtClean="0"/>
              <a:t>with head; </a:t>
            </a:r>
            <a:r>
              <a:rPr lang="en-US" dirty="0" smtClean="0"/>
              <a:t>sensing danger, prey, </a:t>
            </a:r>
            <a:r>
              <a:rPr lang="en-US" smtClean="0"/>
              <a:t>or potential mate </a:t>
            </a:r>
            <a:endParaRPr lang="en-US" dirty="0" smtClean="0"/>
          </a:p>
          <a:p>
            <a:pPr marL="1314450" lvl="2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http://www.sumanasinc.com/webcontent/animations/content/human_heart.html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hoto on 2013-03-11 at 13.53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845" r="-3302" b="-3354"/>
          <a:stretch/>
        </p:blipFill>
        <p:spPr>
          <a:xfrm>
            <a:off x="-539750" y="254000"/>
            <a:ext cx="10287000" cy="6603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Inferior Vena Cava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Superior Vena Cava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Right Atria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Tricupsid</a:t>
            </a:r>
            <a:r>
              <a:rPr lang="en-US" dirty="0" smtClean="0">
                <a:solidFill>
                  <a:srgbClr val="0000FF"/>
                </a:solidFill>
              </a:rPr>
              <a:t> Valve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Right Ventricle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Pulmonary Artery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Pulmonary Veins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Left Atria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Left Ventricle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Mitral Valve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Aorta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100" y="4892568"/>
            <a:ext cx="689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Arttery</a:t>
            </a:r>
            <a:r>
              <a:rPr lang="en-US" dirty="0" smtClean="0"/>
              <a:t>:  Blood away from heart </a:t>
            </a:r>
          </a:p>
          <a:p>
            <a:endParaRPr lang="en-US" dirty="0" smtClean="0"/>
          </a:p>
          <a:p>
            <a:r>
              <a:rPr lang="en-US" dirty="0" smtClean="0"/>
              <a:t>Veins: Blood to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ogyjunction.com/heart_cross_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181579"/>
            <a:ext cx="7512147" cy="64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Chapter 23 Circulation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/>
              <a:t>Circulatory system transports substances throughout the body</a:t>
            </a:r>
          </a:p>
          <a:p>
            <a:pPr lvl="1" eaLnBrk="1" hangingPunct="1"/>
            <a:r>
              <a:rPr lang="en-US" altLang="en-US" sz="3600" b="1" dirty="0" smtClean="0"/>
              <a:t>CO</a:t>
            </a:r>
            <a:r>
              <a:rPr lang="en-US" altLang="en-US" sz="3600" b="1" baseline="-25000" dirty="0" smtClean="0"/>
              <a:t>2</a:t>
            </a:r>
            <a:r>
              <a:rPr lang="en-US" altLang="en-US" sz="3600" b="1" dirty="0" smtClean="0"/>
              <a:t> – O</a:t>
            </a:r>
            <a:r>
              <a:rPr lang="en-US" altLang="en-US" sz="3600" b="1" baseline="-25000" dirty="0" smtClean="0"/>
              <a:t>2</a:t>
            </a:r>
          </a:p>
          <a:p>
            <a:pPr lvl="1" eaLnBrk="1" hangingPunct="1"/>
            <a:r>
              <a:rPr lang="en-US" altLang="en-US" sz="3600" b="1" dirty="0" smtClean="0"/>
              <a:t>Nutrients – Wastes</a:t>
            </a:r>
          </a:p>
          <a:p>
            <a:pPr lvl="1" eaLnBrk="1" hangingPunct="1"/>
            <a:r>
              <a:rPr lang="en-US" altLang="en-US" sz="3600" b="1" dirty="0" smtClean="0"/>
              <a:t>Immune Cells</a:t>
            </a:r>
          </a:p>
        </p:txBody>
      </p:sp>
    </p:spTree>
    <p:extLst>
      <p:ext uri="{BB962C8B-B14F-4D97-AF65-F5344CB8AC3E}">
        <p14:creationId xmlns:p14="http://schemas.microsoft.com/office/powerpoint/2010/main" val="41789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Vessels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FF0000"/>
                </a:solidFill>
              </a:rPr>
              <a:t>Arteries</a:t>
            </a:r>
            <a:r>
              <a:rPr lang="en-US" altLang="en-US" sz="3600" b="1" smtClean="0"/>
              <a:t> – carry blood away from the heart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FF66FF"/>
                </a:solidFill>
              </a:rPr>
              <a:t>Capillaries</a:t>
            </a:r>
            <a:r>
              <a:rPr lang="en-US" altLang="en-US" sz="3600" b="1" smtClean="0"/>
              <a:t> – allow cells to pass through in single file, thin walls allow diffusion of materials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3399FF"/>
                </a:solidFill>
              </a:rPr>
              <a:t>Veins</a:t>
            </a:r>
            <a:r>
              <a:rPr lang="en-US" altLang="en-US" sz="3600" b="1" smtClean="0"/>
              <a:t> - carry blood back to the heart</a:t>
            </a:r>
          </a:p>
        </p:txBody>
      </p:sp>
    </p:spTree>
    <p:extLst>
      <p:ext uri="{BB962C8B-B14F-4D97-AF65-F5344CB8AC3E}">
        <p14:creationId xmlns:p14="http://schemas.microsoft.com/office/powerpoint/2010/main" val="10638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440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Heart Unit</vt:lpstr>
      <vt:lpstr>Patterns of Symmetry </vt:lpstr>
      <vt:lpstr>PowerPoint Presentation</vt:lpstr>
      <vt:lpstr>Diagram</vt:lpstr>
      <vt:lpstr>PowerPoint Presentation</vt:lpstr>
      <vt:lpstr>Heart Terms</vt:lpstr>
      <vt:lpstr>PowerPoint Presentation</vt:lpstr>
      <vt:lpstr>Chapter 23 Circulation</vt:lpstr>
      <vt:lpstr>Vessels</vt:lpstr>
      <vt:lpstr>Dual Circuit System</vt:lpstr>
      <vt:lpstr>Heart</vt:lpstr>
      <vt:lpstr>PowerPoint Presentation</vt:lpstr>
      <vt:lpstr>Heart Cycle</vt:lpstr>
      <vt:lpstr>Pacemaker</vt:lpstr>
      <vt:lpstr>Heart Attack</vt:lpstr>
      <vt:lpstr>Atherosclerosis</vt:lpstr>
      <vt:lpstr>Blood Pressure</vt:lpstr>
      <vt:lpstr>Hypertension</vt:lpstr>
      <vt:lpstr>Blood Flow in the Veins</vt:lpstr>
      <vt:lpstr>Distribution of the blood </vt:lpstr>
      <vt:lpstr>Blood</vt:lpstr>
      <vt:lpstr>Red Blood Cells</vt:lpstr>
      <vt:lpstr>Lab</vt:lpstr>
      <vt:lpstr>PowerPoint Presentation</vt:lpstr>
    </vt:vector>
  </TitlesOfParts>
  <Company>USD395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Unit</dc:title>
  <dc:creator>teacher USD395</dc:creator>
  <cp:lastModifiedBy>Rob Holopirek</cp:lastModifiedBy>
  <cp:revision>15</cp:revision>
  <dcterms:created xsi:type="dcterms:W3CDTF">2013-02-19T20:25:52Z</dcterms:created>
  <dcterms:modified xsi:type="dcterms:W3CDTF">2017-08-31T20:28:35Z</dcterms:modified>
</cp:coreProperties>
</file>